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256" r:id="rId3"/>
    <p:sldId id="295" r:id="rId5"/>
    <p:sldId id="305" r:id="rId6"/>
    <p:sldId id="296" r:id="rId7"/>
    <p:sldId id="320" r:id="rId8"/>
    <p:sldId id="297" r:id="rId9"/>
    <p:sldId id="298" r:id="rId10"/>
    <p:sldId id="301" r:id="rId11"/>
    <p:sldId id="302" r:id="rId12"/>
    <p:sldId id="318" r:id="rId13"/>
    <p:sldId id="303" r:id="rId14"/>
  </p:sldIdLst>
  <p:sldSz cx="12192000" cy="6858000"/>
  <p:notesSz cx="6858000" cy="9144000"/>
  <p:custDataLst>
    <p:tags r:id="rId18"/>
  </p:custDataLst>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8" userDrawn="1">
          <p15:clr>
            <a:srgbClr val="A4A3A4"/>
          </p15:clr>
        </p15:guide>
        <p15:guide id="2" pos="384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3C64"/>
    <a:srgbClr val="0F3D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03" autoAdjust="0"/>
    <p:restoredTop sz="95733" autoAdjust="0"/>
  </p:normalViewPr>
  <p:slideViewPr>
    <p:cSldViewPr snapToGrid="0" snapToObjects="1">
      <p:cViewPr varScale="1">
        <p:scale>
          <a:sx n="70" d="100"/>
          <a:sy n="70" d="100"/>
        </p:scale>
        <p:origin x="900" y="66"/>
      </p:cViewPr>
      <p:guideLst>
        <p:guide orient="horz" pos="2198"/>
        <p:guide pos="3847"/>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8" d="100"/>
          <a:sy n="88" d="100"/>
        </p:scale>
        <p:origin x="-2672" y="-104"/>
      </p:cViewPr>
      <p:guideLst>
        <p:guide orient="horz" pos="2930"/>
        <p:guide pos="216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tags" Target="tags/tag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473C87E-7839-7342-99C2-4FE6E4342CCA}" type="datetimeFigureOut">
              <a:rPr kumimoji="1" lang="zh-CN" altLang="en-US" smtClean="0"/>
            </a:fld>
            <a:endParaRPr kumimoji="1"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F30BA8-845E-744A-BE68-1A466325D07D}"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8F30BA8-845E-744A-BE68-1A466325D07D}" type="slidenum">
              <a:rPr kumimoji="1" lang="zh-CN" altLang="en-US" smtClean="0"/>
            </a:fld>
            <a:endParaRPr kumimoji="1"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F30BA8-845E-744A-BE68-1A466325D07D}" type="slidenum">
              <a:rPr kumimoji="1" lang="zh-CN" altLang="en-US" smtClean="0"/>
            </a:fld>
            <a:endParaRPr kumimoji="1"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F30BA8-845E-744A-BE68-1A466325D07D}" type="slidenum">
              <a:rPr kumimoji="1" lang="zh-CN" altLang="en-US" smtClean="0"/>
            </a:fld>
            <a:endParaRPr kumimoji="1"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F30BA8-845E-744A-BE68-1A466325D07D}" type="slidenum">
              <a:rPr kumimoji="1" lang="zh-CN" altLang="en-US" smtClean="0"/>
            </a:fld>
            <a:endParaRPr kumimoji="1"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F30BA8-845E-744A-BE68-1A466325D07D}" type="slidenum">
              <a:rPr kumimoji="1" lang="zh-CN" altLang="en-US" smtClean="0"/>
            </a:fld>
            <a:endParaRPr kumimoji="1"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F30BA8-845E-744A-BE68-1A466325D07D}" type="slidenum">
              <a:rPr kumimoji="1" lang="zh-CN" altLang="en-US" smtClean="0"/>
            </a:fld>
            <a:endParaRPr kumimoji="1"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F30BA8-845E-744A-BE68-1A466325D07D}" type="slidenum">
              <a:rPr kumimoji="1" lang="zh-CN" altLang="en-US" smtClean="0"/>
            </a:fld>
            <a:endParaRPr kumimoji="1"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F30BA8-845E-744A-BE68-1A466325D07D}" type="slidenum">
              <a:rPr kumimoji="1" lang="zh-CN" altLang="en-US" smtClean="0"/>
            </a:fld>
            <a:endParaRPr kumimoji="1"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F30BA8-845E-744A-BE68-1A466325D07D}" type="slidenum">
              <a:rPr kumimoji="1" lang="zh-CN" altLang="en-US" smtClean="0"/>
            </a:fld>
            <a:endParaRPr kumimoji="1"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8F30BA8-845E-744A-BE68-1A466325D07D}" type="slidenum">
              <a:rPr kumimoji="1" lang="zh-CN" altLang="en-US" smtClean="0"/>
            </a:fld>
            <a:endParaRPr kumimoji="1"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kumimoji="1" lang="zh-CN" altLang="en-US" smtClean="0"/>
              <a:t>单击此处编辑母版标题样式</a:t>
            </a:r>
            <a:endParaRPr kumimoji="1" lang="zh-CN" altLang="en-US"/>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smtClean="0"/>
              <a:t>单击此处编辑母版副标题样式</a:t>
            </a:r>
            <a:endParaRPr kumimoji="1" lang="zh-CN" altLang="en-US"/>
          </a:p>
        </p:txBody>
      </p:sp>
      <p:sp>
        <p:nvSpPr>
          <p:cNvPr id="4" name="日期占位符 3"/>
          <p:cNvSpPr>
            <a:spLocks noGrp="1"/>
          </p:cNvSpPr>
          <p:nvPr>
            <p:ph type="dt" sz="half" idx="10"/>
          </p:nvPr>
        </p:nvSpPr>
        <p:spPr/>
        <p:txBody>
          <a:bodyPr/>
          <a:lstStyle/>
          <a:p>
            <a:fld id="{27EA0AA8-7988-1D4E-BF12-70E3EB4E552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FBF7E12-6087-5B4F-BB70-70D3A9ACC244}" type="slidenum">
              <a:rPr kumimoji="1" lang="zh-CN" altLang="en-US" smtClean="0"/>
            </a:fld>
            <a:endParaRPr kumimoji="1"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7EA0AA8-7988-1D4E-BF12-70E3EB4E552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FBF7E12-6087-5B4F-BB70-70D3A9ACC244}" type="slidenum">
              <a:rPr kumimoji="1" lang="zh-CN" altLang="en-US" smtClean="0"/>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kumimoji="1" lang="zh-CN" altLang="en-US" smtClean="0"/>
              <a:t>单击此处编辑母版标题样式</a:t>
            </a:r>
            <a:endParaRPr kumimoji="1" lang="zh-CN" altLang="en-US"/>
          </a:p>
        </p:txBody>
      </p:sp>
      <p:sp>
        <p:nvSpPr>
          <p:cNvPr id="3" name="竖排文本占位符 2"/>
          <p:cNvSpPr>
            <a:spLocks noGrp="1"/>
          </p:cNvSpPr>
          <p:nvPr>
            <p:ph type="body" orient="vert" idx="1"/>
          </p:nvPr>
        </p:nvSpPr>
        <p:spPr>
          <a:xfrm>
            <a:off x="609600" y="274639"/>
            <a:ext cx="8026400" cy="5851525"/>
          </a:xfrm>
        </p:spPr>
        <p:txBody>
          <a:bodyPr vert="eaVert"/>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7EA0AA8-7988-1D4E-BF12-70E3EB4E552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FBF7E12-6087-5B4F-BB70-70D3A9ACC244}" type="slidenum">
              <a:rPr kumimoji="1" lang="zh-CN" altLang="en-US" smtClean="0"/>
            </a:fld>
            <a:endParaRPr kumimoji="1"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p:txBody>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10"/>
          </p:nvPr>
        </p:nvSpPr>
        <p:spPr/>
        <p:txBody>
          <a:bodyPr/>
          <a:lstStyle/>
          <a:p>
            <a:fld id="{27EA0AA8-7988-1D4E-BF12-70E3EB4E552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FBF7E12-6087-5B4F-BB70-70D3A9ACC244}" type="slidenum">
              <a:rPr kumimoji="1" lang="zh-CN" altLang="en-US" smtClean="0"/>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smtClean="0"/>
              <a:t>单击此处编辑母版文本样式</a:t>
            </a:r>
            <a:endParaRPr kumimoji="1" lang="zh-CN" altLang="en-US" smtClean="0"/>
          </a:p>
        </p:txBody>
      </p:sp>
      <p:sp>
        <p:nvSpPr>
          <p:cNvPr id="4" name="日期占位符 3"/>
          <p:cNvSpPr>
            <a:spLocks noGrp="1"/>
          </p:cNvSpPr>
          <p:nvPr>
            <p:ph type="dt" sz="half" idx="10"/>
          </p:nvPr>
        </p:nvSpPr>
        <p:spPr/>
        <p:txBody>
          <a:bodyPr/>
          <a:lstStyle/>
          <a:p>
            <a:fld id="{27EA0AA8-7988-1D4E-BF12-70E3EB4E552F}"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FBF7E12-6087-5B4F-BB70-70D3A9ACC244}" type="slidenum">
              <a:rPr kumimoji="1" lang="zh-CN" altLang="en-US" smtClean="0"/>
            </a:fld>
            <a:endParaRPr kumimoji="1"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日期占位符 4"/>
          <p:cNvSpPr>
            <a:spLocks noGrp="1"/>
          </p:cNvSpPr>
          <p:nvPr>
            <p:ph type="dt" sz="half" idx="10"/>
          </p:nvPr>
        </p:nvSpPr>
        <p:spPr/>
        <p:txBody>
          <a:bodyPr/>
          <a:lstStyle/>
          <a:p>
            <a:fld id="{27EA0AA8-7988-1D4E-BF12-70E3EB4E552F}"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6FBF7E12-6087-5B4F-BB70-70D3A9ACC244}" type="slidenum">
              <a:rPr kumimoji="1" lang="zh-CN" altLang="en-US" smtClean="0"/>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smtClean="0"/>
              <a:t>单击此处编辑母版文本样式</a:t>
            </a:r>
            <a:endParaRPr kumimoji="1" lang="zh-CN" altLang="en-US" smtClean="0"/>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7" name="日期占位符 6"/>
          <p:cNvSpPr>
            <a:spLocks noGrp="1"/>
          </p:cNvSpPr>
          <p:nvPr>
            <p:ph type="dt" sz="half" idx="10"/>
          </p:nvPr>
        </p:nvSpPr>
        <p:spPr/>
        <p:txBody>
          <a:bodyPr/>
          <a:lstStyle/>
          <a:p>
            <a:fld id="{27EA0AA8-7988-1D4E-BF12-70E3EB4E552F}"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6FBF7E12-6087-5B4F-BB70-70D3A9ACC244}" type="slidenum">
              <a:rPr kumimoji="1" lang="zh-CN" altLang="en-US" smtClean="0"/>
            </a:fld>
            <a:endParaRPr kumimoji="1"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smtClean="0"/>
              <a:t>单击此处编辑母版标题样式</a:t>
            </a:r>
            <a:endParaRPr kumimoji="1" lang="zh-CN" altLang="en-US"/>
          </a:p>
        </p:txBody>
      </p:sp>
      <p:sp>
        <p:nvSpPr>
          <p:cNvPr id="3" name="日期占位符 2"/>
          <p:cNvSpPr>
            <a:spLocks noGrp="1"/>
          </p:cNvSpPr>
          <p:nvPr>
            <p:ph type="dt" sz="half" idx="10"/>
          </p:nvPr>
        </p:nvSpPr>
        <p:spPr/>
        <p:txBody>
          <a:bodyPr/>
          <a:lstStyle/>
          <a:p>
            <a:fld id="{27EA0AA8-7988-1D4E-BF12-70E3EB4E552F}"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6FBF7E12-6087-5B4F-BB70-70D3A9ACC244}" type="slidenum">
              <a:rPr kumimoji="1" lang="zh-CN" altLang="en-US" smtClean="0"/>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7EA0AA8-7988-1D4E-BF12-70E3EB4E552F}" type="datetimeFigureOut">
              <a:rPr kumimoji="1" lang="zh-CN" altLang="en-US" smtClean="0"/>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6FBF7E12-6087-5B4F-BB70-70D3A9ACC244}" type="slidenum">
              <a:rPr kumimoji="1" lang="zh-CN" altLang="en-US" smtClean="0"/>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27EA0AA8-7988-1D4E-BF12-70E3EB4E552F}"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6FBF7E12-6087-5B4F-BB70-70D3A9ACC244}" type="slidenum">
              <a:rPr kumimoji="1" lang="zh-CN" altLang="en-US" smtClean="0"/>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kumimoji="1" lang="zh-CN" altLang="en-US" smtClean="0"/>
              <a:t>单击此处编辑母版标题样式</a:t>
            </a:r>
            <a:endParaRPr kumimoji="1" lang="zh-CN" altLang="en-US"/>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smtClean="0"/>
              <a:t>单击此处编辑母版文本样式</a:t>
            </a:r>
            <a:endParaRPr kumimoji="1" lang="zh-CN" altLang="en-US" smtClean="0"/>
          </a:p>
        </p:txBody>
      </p:sp>
      <p:sp>
        <p:nvSpPr>
          <p:cNvPr id="5" name="日期占位符 4"/>
          <p:cNvSpPr>
            <a:spLocks noGrp="1"/>
          </p:cNvSpPr>
          <p:nvPr>
            <p:ph type="dt" sz="half" idx="10"/>
          </p:nvPr>
        </p:nvSpPr>
        <p:spPr/>
        <p:txBody>
          <a:bodyPr/>
          <a:lstStyle/>
          <a:p>
            <a:fld id="{27EA0AA8-7988-1D4E-BF12-70E3EB4E552F}"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6FBF7E12-6087-5B4F-BB70-70D3A9ACC244}" type="slidenum">
              <a:rPr kumimoji="1" lang="zh-CN" altLang="en-US" smtClean="0"/>
            </a:fld>
            <a:endParaRPr kumimoji="1"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zh-CN" altLang="en-US" smtClean="0"/>
              <a:t>单击此处编辑母版标题样式</a:t>
            </a:r>
            <a:endParaRPr kumimoji="1" lang="zh-CN" altLang="en-US"/>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zh-CN" altLang="en-US" smtClean="0"/>
              <a:t>单击此处编辑母版文本样式</a:t>
            </a:r>
            <a:endParaRPr kumimoji="1" lang="zh-CN" altLang="en-US" smtClean="0"/>
          </a:p>
          <a:p>
            <a:pPr lvl="1"/>
            <a:r>
              <a:rPr kumimoji="1" lang="zh-CN" altLang="en-US" smtClean="0"/>
              <a:t>二级</a:t>
            </a:r>
            <a:endParaRPr kumimoji="1" lang="zh-CN" altLang="en-US" smtClean="0"/>
          </a:p>
          <a:p>
            <a:pPr lvl="2"/>
            <a:r>
              <a:rPr kumimoji="1" lang="zh-CN" altLang="en-US" smtClean="0"/>
              <a:t>三级</a:t>
            </a:r>
            <a:endParaRPr kumimoji="1" lang="zh-CN" altLang="en-US" smtClean="0"/>
          </a:p>
          <a:p>
            <a:pPr lvl="3"/>
            <a:r>
              <a:rPr kumimoji="1" lang="zh-CN" altLang="en-US" smtClean="0"/>
              <a:t>四级</a:t>
            </a:r>
            <a:endParaRPr kumimoji="1" lang="zh-CN" altLang="en-US" smtClean="0"/>
          </a:p>
          <a:p>
            <a:pPr lvl="4"/>
            <a:r>
              <a:rPr kumimoji="1" lang="zh-CN" altLang="en-US" smtClean="0"/>
              <a:t>五级</a:t>
            </a:r>
            <a:endParaRPr kumimoji="1" lang="zh-CN" altLang="en-US"/>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EA0AA8-7988-1D4E-BF12-70E3EB4E552F}" type="datetimeFigureOut">
              <a:rPr kumimoji="1" lang="zh-CN" altLang="en-US" smtClean="0"/>
            </a:fld>
            <a:endParaRPr kumimoji="1"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BF7E12-6087-5B4F-BB70-70D3A9ACC244}"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2.png"/><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9.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1.xml"/><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image" Target="../media/image11.jpe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12" name="文本框 11"/>
          <p:cNvSpPr txBox="1"/>
          <p:nvPr/>
        </p:nvSpPr>
        <p:spPr>
          <a:xfrm>
            <a:off x="1878330" y="3247390"/>
            <a:ext cx="8434070" cy="1445260"/>
          </a:xfrm>
          <a:prstGeom prst="rect">
            <a:avLst/>
          </a:prstGeom>
          <a:noFill/>
        </p:spPr>
        <p:txBody>
          <a:bodyPr wrap="square" rtlCol="0">
            <a:spAutoFit/>
          </a:bodyPr>
          <a:lstStyle/>
          <a:p>
            <a:pPr algn="ctr"/>
            <a:r>
              <a:rPr kumimoji="1" lang="zh-CN" altLang="en-US" sz="4400" b="1"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成都诚志纸制品实业有限公司</a:t>
            </a:r>
            <a:endParaRPr kumimoji="1" lang="en-US" altLang="zh-CN" sz="4400" b="1"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gn="ctr"/>
            <a:r>
              <a:rPr kumimoji="1" lang="zh-CN" altLang="en-US" sz="4400" b="1"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rPr>
              <a:t>相关情况说明</a:t>
            </a:r>
            <a:endParaRPr kumimoji="1" lang="zh-CN" altLang="en-US" sz="4400" b="1"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
        <p:nvSpPr>
          <p:cNvPr id="14" name="Subtitle 2"/>
          <p:cNvSpPr txBox="1"/>
          <p:nvPr/>
        </p:nvSpPr>
        <p:spPr>
          <a:xfrm>
            <a:off x="3460347" y="6203924"/>
            <a:ext cx="4086434" cy="385812"/>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panose="020B0604020202020204"/>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panose="020B0604020202020204"/>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panose="020B0604020202020204"/>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panose="020B0604020202020204"/>
              <a:buNone/>
              <a:defRPr sz="2000" kern="1200">
                <a:solidFill>
                  <a:schemeClr val="tx1">
                    <a:tint val="75000"/>
                  </a:schemeClr>
                </a:solidFill>
                <a:latin typeface="+mn-lt"/>
                <a:ea typeface="+mn-ea"/>
                <a:cs typeface="+mn-cs"/>
              </a:defRPr>
            </a:lvl9pPr>
          </a:lstStyle>
          <a:p>
            <a:pPr algn="l"/>
            <a:endParaRPr lang="en-US" sz="1600" dirty="0">
              <a:solidFill>
                <a:schemeClr val="tx1"/>
              </a:solidFill>
              <a:latin typeface="华文细黑" panose="02010600040101010101" pitchFamily="2" charset="-122"/>
              <a:ea typeface="华文细黑" panose="02010600040101010101" pitchFamily="2" charset="-122"/>
              <a:cs typeface="Avenir Book"/>
            </a:endParaRPr>
          </a:p>
        </p:txBody>
      </p:sp>
      <p:pic>
        <p:nvPicPr>
          <p:cNvPr id="3" name="图片 2" descr="logo"/>
          <p:cNvPicPr>
            <a:picLocks noChangeAspect="1"/>
          </p:cNvPicPr>
          <p:nvPr/>
        </p:nvPicPr>
        <p:blipFill>
          <a:blip r:embed="rId1"/>
          <a:stretch>
            <a:fillRect/>
          </a:stretch>
        </p:blipFill>
        <p:spPr>
          <a:xfrm>
            <a:off x="5616893" y="1967230"/>
            <a:ext cx="956945" cy="981710"/>
          </a:xfrm>
          <a:prstGeom prst="rect">
            <a:avLst/>
          </a:prstGeom>
        </p:spPr>
      </p:pic>
      <p:sp>
        <p:nvSpPr>
          <p:cNvPr id="4" name="矩形 3"/>
          <p:cNvSpPr/>
          <p:nvPr/>
        </p:nvSpPr>
        <p:spPr>
          <a:xfrm>
            <a:off x="-38735" y="6718300"/>
            <a:ext cx="12268835" cy="14478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p>
            <a:endParaRPr lang="zh-CN" alt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p:pic>
        <p:nvPicPr>
          <p:cNvPr id="4" name="图片 3" descr="36-s"/>
          <p:cNvPicPr>
            <a:picLocks noChangeAspect="1"/>
          </p:cNvPicPr>
          <p:nvPr/>
        </p:nvPicPr>
        <p:blipFill>
          <a:blip r:embed="rId1"/>
          <a:stretch>
            <a:fillRect/>
          </a:stretch>
        </p:blipFill>
        <p:spPr>
          <a:xfrm>
            <a:off x="1243330" y="1468120"/>
            <a:ext cx="3087370" cy="4479925"/>
          </a:xfrm>
          <a:prstGeom prst="rect">
            <a:avLst/>
          </a:prstGeom>
        </p:spPr>
      </p:pic>
      <p:pic>
        <p:nvPicPr>
          <p:cNvPr id="6" name="图片 5" descr="47"/>
          <p:cNvPicPr>
            <a:picLocks noChangeAspect="1"/>
          </p:cNvPicPr>
          <p:nvPr/>
        </p:nvPicPr>
        <p:blipFill>
          <a:blip r:embed="rId2"/>
          <a:stretch>
            <a:fillRect/>
          </a:stretch>
        </p:blipFill>
        <p:spPr>
          <a:xfrm>
            <a:off x="4264025" y="1697990"/>
            <a:ext cx="3002915" cy="4250055"/>
          </a:xfrm>
          <a:prstGeom prst="rect">
            <a:avLst/>
          </a:prstGeom>
        </p:spPr>
      </p:pic>
      <p:pic>
        <p:nvPicPr>
          <p:cNvPr id="7" name="图片 6" descr="QQ图片20190321172255"/>
          <p:cNvPicPr>
            <a:picLocks noChangeAspect="1"/>
          </p:cNvPicPr>
          <p:nvPr/>
        </p:nvPicPr>
        <p:blipFill>
          <a:blip r:embed="rId3"/>
          <a:stretch>
            <a:fillRect/>
          </a:stretch>
        </p:blipFill>
        <p:spPr>
          <a:xfrm>
            <a:off x="7266940" y="1778000"/>
            <a:ext cx="3030220" cy="4089400"/>
          </a:xfrm>
          <a:prstGeom prst="rect">
            <a:avLst/>
          </a:prstGeom>
        </p:spPr>
      </p:pic>
      <p:sp>
        <p:nvSpPr>
          <p:cNvPr id="11" name="文本框 5"/>
          <p:cNvSpPr txBox="1"/>
          <p:nvPr/>
        </p:nvSpPr>
        <p:spPr>
          <a:xfrm>
            <a:off x="531120" y="333267"/>
            <a:ext cx="8190186" cy="521970"/>
          </a:xfrm>
          <a:prstGeom prst="rect">
            <a:avLst/>
          </a:prstGeom>
          <a:noFill/>
        </p:spPr>
        <p:txBody>
          <a:bodyPr wrap="square" rtlCol="0">
            <a:spAutoFit/>
          </a:bodyPr>
          <a:p>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一、公司基本情况</a:t>
            </a:r>
            <a:r>
              <a:rPr kumimoji="1" lang="en-US" altLang="zh-CN"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kumimoji="1" lang="zh-CN" altLang="zh-CN"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专利证书</a:t>
            </a:r>
            <a:endParaRPr kumimoji="1" lang="zh-CN" altLang="zh-CN"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8" name="直接连接符 7"/>
          <p:cNvCxnSpPr/>
          <p:nvPr/>
        </p:nvCxnSpPr>
        <p:spPr>
          <a:xfrm>
            <a:off x="300250" y="955341"/>
            <a:ext cx="11614244"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图片 8" descr="logo"/>
          <p:cNvPicPr>
            <a:picLocks noChangeAspect="1"/>
          </p:cNvPicPr>
          <p:nvPr/>
        </p:nvPicPr>
        <p:blipFill>
          <a:blip r:embed="rId4"/>
          <a:stretch>
            <a:fillRect/>
          </a:stretch>
        </p:blipFill>
        <p:spPr>
          <a:xfrm>
            <a:off x="11092180" y="135255"/>
            <a:ext cx="734060" cy="7531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文本框 5"/>
          <p:cNvSpPr txBox="1"/>
          <p:nvPr/>
        </p:nvSpPr>
        <p:spPr>
          <a:xfrm>
            <a:off x="531120" y="333267"/>
            <a:ext cx="8190186" cy="523220"/>
          </a:xfrm>
          <a:prstGeom prst="rect">
            <a:avLst/>
          </a:prstGeom>
          <a:noFill/>
        </p:spPr>
        <p:txBody>
          <a:bodyPr wrap="square" rtlCol="0">
            <a:spAutoFit/>
          </a:bodyPr>
          <a:lstStyle/>
          <a:p>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一、公司基本情况</a:t>
            </a:r>
            <a:r>
              <a:rPr kumimoji="1" lang="en-US" altLang="zh-CN"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车辆情况</a:t>
            </a:r>
            <a:endParaRPr kumimoji="1" lang="zh-CN" altLang="en-US" sz="2800" b="1"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3" name="直接连接符 2"/>
          <p:cNvCxnSpPr/>
          <p:nvPr/>
        </p:nvCxnSpPr>
        <p:spPr>
          <a:xfrm>
            <a:off x="300250" y="955341"/>
            <a:ext cx="11614244" cy="0"/>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0250" y="1157288"/>
            <a:ext cx="11614244" cy="614045"/>
          </a:xfrm>
          <a:prstGeom prst="rect">
            <a:avLst/>
          </a:prstGeom>
          <a:noFill/>
        </p:spPr>
        <p:txBody>
          <a:bodyPr wrap="square" rtlCol="0">
            <a:spAutoFit/>
          </a:bodyPr>
          <a:lstStyle/>
          <a:p>
            <a:pPr>
              <a:buFont typeface="Arial" panose="020B0604020202020204" pitchFamily="34" charset="0"/>
              <a:buChar char="•"/>
            </a:pPr>
            <a:r>
              <a:rPr lang="zh-CN" altLang="en-US" b="1" dirty="0" smtClean="0">
                <a:latin typeface="微软雅黑" panose="020B0503020204020204" charset="-122"/>
                <a:ea typeface="微软雅黑" panose="020B0503020204020204" charset="-122"/>
                <a:sym typeface="Wingdings" panose="05000000000000000000" pitchFamily="2" charset="2"/>
              </a:rPr>
              <a:t>车辆类型：自有 ，节假日可送货</a:t>
            </a:r>
            <a:endParaRPr lang="en-US" altLang="zh-CN" b="1" dirty="0" smtClean="0">
              <a:latin typeface="微软雅黑" panose="020B0503020204020204" charset="-122"/>
              <a:ea typeface="微软雅黑" panose="020B0503020204020204" charset="-122"/>
              <a:sym typeface="Wingdings" panose="05000000000000000000" pitchFamily="2" charset="2"/>
            </a:endParaRPr>
          </a:p>
          <a:p>
            <a:pPr>
              <a:buFont typeface="Arial" panose="020B0604020202020204" pitchFamily="34" charset="0"/>
              <a:buChar char="•"/>
            </a:pPr>
            <a:endParaRPr lang="zh-CN" altLang="en-US" sz="1600" dirty="0">
              <a:solidFill>
                <a:srgbClr val="FF0000"/>
              </a:solidFill>
            </a:endParaRPr>
          </a:p>
        </p:txBody>
      </p:sp>
      <p:pic>
        <p:nvPicPr>
          <p:cNvPr id="4" name="图片 3" descr="未命名"/>
          <p:cNvPicPr>
            <a:picLocks noChangeAspect="1"/>
          </p:cNvPicPr>
          <p:nvPr/>
        </p:nvPicPr>
        <p:blipFill>
          <a:blip r:embed="rId1"/>
          <a:stretch>
            <a:fillRect/>
          </a:stretch>
        </p:blipFill>
        <p:spPr>
          <a:xfrm>
            <a:off x="2124075" y="2485390"/>
            <a:ext cx="8423275" cy="3876675"/>
          </a:xfrm>
          <a:prstGeom prst="rect">
            <a:avLst/>
          </a:prstGeom>
        </p:spPr>
      </p:pic>
      <p:pic>
        <p:nvPicPr>
          <p:cNvPr id="2" name="图片 1" descr="logo"/>
          <p:cNvPicPr>
            <a:picLocks noChangeAspect="1"/>
          </p:cNvPicPr>
          <p:nvPr/>
        </p:nvPicPr>
        <p:blipFill>
          <a:blip r:embed="rId2"/>
          <a:stretch>
            <a:fillRect/>
          </a:stretch>
        </p:blipFill>
        <p:spPr>
          <a:xfrm>
            <a:off x="11092180" y="135255"/>
            <a:ext cx="734060" cy="75311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文本框 5"/>
          <p:cNvSpPr txBox="1"/>
          <p:nvPr/>
        </p:nvSpPr>
        <p:spPr>
          <a:xfrm>
            <a:off x="531120" y="295167"/>
            <a:ext cx="8190186" cy="523220"/>
          </a:xfrm>
          <a:prstGeom prst="rect">
            <a:avLst/>
          </a:prstGeom>
          <a:noFill/>
        </p:spPr>
        <p:txBody>
          <a:bodyPr wrap="square" rtlCol="0">
            <a:spAutoFit/>
          </a:bodyPr>
          <a:lstStyle/>
          <a:p>
            <a:r>
              <a:rPr kumimoji="1" lang="zh-CN" altLang="en-US" sz="2800" b="1" dirty="0" smtClean="0">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rPr>
              <a:t>一、公司介绍：</a:t>
            </a:r>
            <a:endParaRPr kumimoji="1" lang="zh-CN" altLang="en-US" sz="2800" b="1" dirty="0" smtClean="0">
              <a:solidFill>
                <a:schemeClr val="accent1">
                  <a:lumMod val="75000"/>
                </a:schemeClr>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endParaRPr>
          </a:p>
        </p:txBody>
      </p:sp>
      <p:cxnSp>
        <p:nvCxnSpPr>
          <p:cNvPr id="3" name="直接连接符 2"/>
          <p:cNvCxnSpPr/>
          <p:nvPr/>
        </p:nvCxnSpPr>
        <p:spPr>
          <a:xfrm>
            <a:off x="300250" y="955341"/>
            <a:ext cx="11614244"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文本框 3"/>
          <p:cNvSpPr txBox="1"/>
          <p:nvPr/>
        </p:nvSpPr>
        <p:spPr>
          <a:xfrm>
            <a:off x="453390" y="1600200"/>
            <a:ext cx="6077585" cy="3830955"/>
          </a:xfrm>
          <a:prstGeom prst="rect">
            <a:avLst/>
          </a:prstGeom>
          <a:noFill/>
        </p:spPr>
        <p:txBody>
          <a:bodyPr wrap="square" rtlCol="0" anchor="t">
            <a:spAutoFit/>
          </a:bodyPr>
          <a:p>
            <a:pPr algn="l"/>
            <a:r>
              <a:rPr lang="zh-CN" altLang="zh-CN" sz="30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成都诚志</a:t>
            </a:r>
            <a:r>
              <a:rPr lang="zh-CN" altLang="zh-CN" sz="3000" b="1" dirty="0">
                <a:solidFill>
                  <a:schemeClr val="accent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sym typeface="+mn-ea"/>
              </a:rPr>
              <a:t>纸制品实业有限公司</a:t>
            </a:r>
            <a:endParaRPr lang="zh-CN" altLang="zh-CN" sz="33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sym typeface="+mn-ea"/>
            </a:endParaRPr>
          </a:p>
          <a:p>
            <a:endParaRPr lang="zh-CN" altLang="zh-CN" dirty="0"/>
          </a:p>
          <a:p>
            <a:r>
              <a:rPr lang="zh-CN" altLang="en-US" sz="1500" dirty="0">
                <a:sym typeface="+mn-ea"/>
              </a:rPr>
              <a:t>我公司成立于1998年成立，注册资金为200万元，主要供应生鲜包装及纸制品包装，包装产品的工艺、品质较好，交货诚信、实在，深受各大公司好评。 于</a:t>
            </a:r>
            <a:r>
              <a:rPr lang="en-US" altLang="zh-CN" sz="1500" dirty="0">
                <a:sym typeface="+mn-ea"/>
              </a:rPr>
              <a:t>2013</a:t>
            </a:r>
            <a:r>
              <a:rPr lang="zh-CN" altLang="en-US" sz="1500" dirty="0">
                <a:sym typeface="+mn-ea"/>
              </a:rPr>
              <a:t>、</a:t>
            </a:r>
            <a:r>
              <a:rPr lang="en-US" altLang="zh-CN" sz="1500" dirty="0">
                <a:sym typeface="+mn-ea"/>
              </a:rPr>
              <a:t>2016</a:t>
            </a:r>
            <a:r>
              <a:rPr lang="zh-CN" altLang="en-US" sz="1500" dirty="0">
                <a:sym typeface="+mn-ea"/>
              </a:rPr>
              <a:t>、</a:t>
            </a:r>
            <a:r>
              <a:rPr lang="en-US" altLang="zh-CN" sz="1500" dirty="0">
                <a:sym typeface="+mn-ea"/>
              </a:rPr>
              <a:t>2017</a:t>
            </a:r>
            <a:r>
              <a:rPr lang="zh-CN" altLang="en-US" sz="1500" dirty="0">
                <a:sym typeface="+mn-ea"/>
              </a:rPr>
              <a:t>年度被评为成都市包装行业先进企业。</a:t>
            </a:r>
            <a:r>
              <a:rPr lang="en-US" altLang="zh-CN" sz="1500" dirty="0">
                <a:sym typeface="+mn-ea"/>
              </a:rPr>
              <a:t>2016</a:t>
            </a:r>
            <a:r>
              <a:rPr lang="zh-CN" altLang="en-US" sz="1500" dirty="0">
                <a:sym typeface="+mn-ea"/>
              </a:rPr>
              <a:t>年被评为四川省名优企业。</a:t>
            </a:r>
            <a:endParaRPr lang="zh-CN" altLang="en-US" sz="1500" dirty="0">
              <a:sym typeface="+mn-ea"/>
            </a:endParaRPr>
          </a:p>
          <a:p>
            <a:endParaRPr lang="zh-CN" altLang="en-US" sz="1500" dirty="0">
              <a:sym typeface="+mn-ea"/>
            </a:endParaRPr>
          </a:p>
          <a:p>
            <a:r>
              <a:rPr lang="zh-CN" altLang="en-US" sz="1500" dirty="0">
                <a:sym typeface="+mn-ea"/>
              </a:rPr>
              <a:t>我公司可提供：打样</a:t>
            </a:r>
            <a:r>
              <a:rPr lang="en-US" altLang="zh-CN" sz="1500" dirty="0">
                <a:sym typeface="+mn-ea"/>
              </a:rPr>
              <a:t>→</a:t>
            </a:r>
            <a:r>
              <a:rPr lang="zh-CN" altLang="en-US" sz="1500" dirty="0">
                <a:sym typeface="+mn-ea"/>
              </a:rPr>
              <a:t>生产</a:t>
            </a:r>
            <a:r>
              <a:rPr lang="en-US" altLang="zh-CN" sz="1500" dirty="0">
                <a:sym typeface="+mn-ea"/>
              </a:rPr>
              <a:t>→</a:t>
            </a:r>
            <a:r>
              <a:rPr lang="zh-CN" altLang="en-US" sz="1500" dirty="0">
                <a:sym typeface="+mn-ea"/>
              </a:rPr>
              <a:t>压强检查等检测</a:t>
            </a:r>
            <a:r>
              <a:rPr lang="en-US" altLang="zh-CN" sz="1500" dirty="0">
                <a:sym typeface="+mn-ea"/>
              </a:rPr>
              <a:t>→</a:t>
            </a:r>
            <a:r>
              <a:rPr lang="zh-CN" altLang="en-US" sz="1500" dirty="0">
                <a:sym typeface="+mn-ea"/>
              </a:rPr>
              <a:t>批量出货</a:t>
            </a:r>
            <a:r>
              <a:rPr lang="en-US" altLang="zh-CN" sz="1500" dirty="0">
                <a:sym typeface="+mn-ea"/>
              </a:rPr>
              <a:t>→</a:t>
            </a:r>
            <a:r>
              <a:rPr lang="zh-CN" altLang="en-US" sz="1500" dirty="0">
                <a:sym typeface="+mn-ea"/>
              </a:rPr>
              <a:t>送货上门的服务。</a:t>
            </a:r>
            <a:r>
              <a:rPr lang="zh-CN" altLang="en-US" sz="1500" dirty="0">
                <a:sym typeface="+mn-ea"/>
              </a:rPr>
              <a:t>可根据客户实际需要快速调整箱型结构、并实时检测抗压强度，实时反馈，高效稳定的保证产品运输一条龙服务。为客户节省运输及采购成本。</a:t>
            </a:r>
            <a:endParaRPr lang="zh-CN" altLang="en-US" sz="1500" dirty="0">
              <a:sym typeface="+mn-ea"/>
            </a:endParaRPr>
          </a:p>
          <a:p>
            <a:endParaRPr lang="zh-CN" altLang="en-US" sz="1500" dirty="0"/>
          </a:p>
          <a:p>
            <a:r>
              <a:rPr lang="zh-CN" altLang="en-US" sz="1500" dirty="0">
                <a:sym typeface="+mn-ea"/>
              </a:rPr>
              <a:t>我公司跟随国家发展的步伐，从</a:t>
            </a:r>
            <a:r>
              <a:rPr lang="en-US" altLang="zh-CN" sz="1500" dirty="0">
                <a:sym typeface="+mn-ea"/>
              </a:rPr>
              <a:t>2016</a:t>
            </a:r>
            <a:r>
              <a:rPr lang="zh-CN" altLang="en-US" sz="1500" dirty="0">
                <a:sym typeface="+mn-ea"/>
              </a:rPr>
              <a:t>年开始进行产品的研发和改进，现拥有</a:t>
            </a:r>
            <a:r>
              <a:rPr lang="en-US" altLang="zh-CN" sz="1500" dirty="0">
                <a:sym typeface="+mn-ea"/>
              </a:rPr>
              <a:t>1</a:t>
            </a:r>
            <a:r>
              <a:rPr lang="zh-CN" altLang="en-US" sz="1500" dirty="0">
                <a:sym typeface="+mn-ea"/>
              </a:rPr>
              <a:t>项品牌，</a:t>
            </a:r>
            <a:r>
              <a:rPr lang="en-US" altLang="zh-CN" sz="1500" dirty="0">
                <a:sym typeface="+mn-ea"/>
              </a:rPr>
              <a:t>3</a:t>
            </a:r>
            <a:r>
              <a:rPr lang="zh-CN" altLang="en-US" sz="1500" dirty="0">
                <a:sym typeface="+mn-ea"/>
              </a:rPr>
              <a:t>项外观专利，</a:t>
            </a:r>
            <a:r>
              <a:rPr lang="en-US" altLang="zh-CN" sz="1500" dirty="0">
                <a:sym typeface="+mn-ea"/>
              </a:rPr>
              <a:t>4</a:t>
            </a:r>
            <a:r>
              <a:rPr lang="zh-CN" altLang="en-US" sz="1500" dirty="0">
                <a:sym typeface="+mn-ea"/>
              </a:rPr>
              <a:t>项实用新型专利，并还有</a:t>
            </a:r>
            <a:r>
              <a:rPr lang="en-US" altLang="zh-CN" sz="1500" dirty="0">
                <a:sym typeface="+mn-ea"/>
              </a:rPr>
              <a:t>1</a:t>
            </a:r>
            <a:r>
              <a:rPr lang="zh-CN" altLang="en-US" sz="1500" dirty="0">
                <a:sym typeface="+mn-ea"/>
              </a:rPr>
              <a:t>项发明专利正在申请过程中。</a:t>
            </a:r>
            <a:endParaRPr lang="zh-CN" altLang="en-US" sz="1500"/>
          </a:p>
        </p:txBody>
      </p:sp>
      <p:pic>
        <p:nvPicPr>
          <p:cNvPr id="2" name="图片 1" descr="logo"/>
          <p:cNvPicPr>
            <a:picLocks noChangeAspect="1"/>
          </p:cNvPicPr>
          <p:nvPr/>
        </p:nvPicPr>
        <p:blipFill>
          <a:blip r:embed="rId1"/>
          <a:stretch>
            <a:fillRect/>
          </a:stretch>
        </p:blipFill>
        <p:spPr>
          <a:xfrm>
            <a:off x="11092180" y="135255"/>
            <a:ext cx="734060" cy="753110"/>
          </a:xfrm>
          <a:prstGeom prst="rect">
            <a:avLst/>
          </a:prstGeom>
        </p:spPr>
      </p:pic>
      <p:pic>
        <p:nvPicPr>
          <p:cNvPr id="5" name="图片 4" descr="未标题-4"/>
          <p:cNvPicPr>
            <a:picLocks noChangeAspect="1"/>
          </p:cNvPicPr>
          <p:nvPr/>
        </p:nvPicPr>
        <p:blipFill>
          <a:blip r:embed="rId2"/>
          <a:stretch>
            <a:fillRect/>
          </a:stretch>
        </p:blipFill>
        <p:spPr>
          <a:xfrm>
            <a:off x="7157720" y="1600200"/>
            <a:ext cx="4504055" cy="3778250"/>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直接连接符 2"/>
          <p:cNvCxnSpPr/>
          <p:nvPr/>
        </p:nvCxnSpPr>
        <p:spPr>
          <a:xfrm>
            <a:off x="300250" y="955341"/>
            <a:ext cx="11614244"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图片 1" descr="拼图1"/>
          <p:cNvPicPr>
            <a:picLocks noChangeAspect="1"/>
          </p:cNvPicPr>
          <p:nvPr/>
        </p:nvPicPr>
        <p:blipFill>
          <a:blip r:embed="rId1"/>
          <a:stretch>
            <a:fillRect/>
          </a:stretch>
        </p:blipFill>
        <p:spPr>
          <a:xfrm>
            <a:off x="2185670" y="1149985"/>
            <a:ext cx="3574415" cy="4868545"/>
          </a:xfrm>
          <a:prstGeom prst="rect">
            <a:avLst/>
          </a:prstGeom>
        </p:spPr>
      </p:pic>
      <p:pic>
        <p:nvPicPr>
          <p:cNvPr id="4" name="图片 3" descr="拼图2"/>
          <p:cNvPicPr>
            <a:picLocks noChangeAspect="1"/>
          </p:cNvPicPr>
          <p:nvPr/>
        </p:nvPicPr>
        <p:blipFill>
          <a:blip r:embed="rId2"/>
          <a:stretch>
            <a:fillRect/>
          </a:stretch>
        </p:blipFill>
        <p:spPr>
          <a:xfrm>
            <a:off x="6536690" y="1224915"/>
            <a:ext cx="3518535" cy="4793615"/>
          </a:xfrm>
          <a:prstGeom prst="rect">
            <a:avLst/>
          </a:prstGeom>
        </p:spPr>
      </p:pic>
      <p:pic>
        <p:nvPicPr>
          <p:cNvPr id="5" name="图片 4" descr="logo"/>
          <p:cNvPicPr>
            <a:picLocks noChangeAspect="1"/>
          </p:cNvPicPr>
          <p:nvPr/>
        </p:nvPicPr>
        <p:blipFill>
          <a:blip r:embed="rId3"/>
          <a:stretch>
            <a:fillRect/>
          </a:stretch>
        </p:blipFill>
        <p:spPr>
          <a:xfrm>
            <a:off x="11092180" y="135255"/>
            <a:ext cx="734060" cy="753110"/>
          </a:xfrm>
          <a:prstGeom prst="rect">
            <a:avLst/>
          </a:prstGeom>
        </p:spPr>
      </p:pic>
      <p:sp>
        <p:nvSpPr>
          <p:cNvPr id="7" name="文本框 5"/>
          <p:cNvSpPr txBox="1"/>
          <p:nvPr/>
        </p:nvSpPr>
        <p:spPr>
          <a:xfrm>
            <a:off x="300250" y="232077"/>
            <a:ext cx="9853684" cy="521970"/>
          </a:xfrm>
          <a:prstGeom prst="rect">
            <a:avLst/>
          </a:prstGeom>
          <a:noFill/>
        </p:spPr>
        <p:txBody>
          <a:bodyPr wrap="square" rtlCol="0">
            <a:spAutoFit/>
          </a:bodyPr>
          <a:lstStyle/>
          <a:p>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一、公司基本情况：公司大门及厂区内环境</a:t>
            </a:r>
            <a:endParaRPr kumimoji="1" lang="zh-CN" altLang="en-US" sz="2800" b="1"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文本框 5"/>
          <p:cNvSpPr txBox="1"/>
          <p:nvPr/>
        </p:nvSpPr>
        <p:spPr>
          <a:xfrm>
            <a:off x="300250" y="211757"/>
            <a:ext cx="9575270" cy="521970"/>
          </a:xfrm>
          <a:prstGeom prst="rect">
            <a:avLst/>
          </a:prstGeom>
          <a:noFill/>
        </p:spPr>
        <p:txBody>
          <a:bodyPr wrap="square" rtlCol="0">
            <a:spAutoFit/>
          </a:bodyPr>
          <a:lstStyle/>
          <a:p>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一、公司基本情况：主要生产设备及生产现场情况</a:t>
            </a:r>
            <a:endParaRPr kumimoji="1" lang="zh-CN" altLang="en-US" sz="2800" b="1"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3" name="直接连接符 2"/>
          <p:cNvCxnSpPr/>
          <p:nvPr/>
        </p:nvCxnSpPr>
        <p:spPr>
          <a:xfrm>
            <a:off x="300250" y="955341"/>
            <a:ext cx="11614244" cy="0"/>
          </a:xfrm>
          <a:prstGeom prst="line">
            <a:avLst/>
          </a:prstGeom>
        </p:spPr>
        <p:style>
          <a:lnRef idx="2">
            <a:schemeClr val="accent1"/>
          </a:lnRef>
          <a:fillRef idx="0">
            <a:schemeClr val="accent1"/>
          </a:fillRef>
          <a:effectRef idx="1">
            <a:schemeClr val="accent1"/>
          </a:effectRef>
          <a:fontRef idx="minor">
            <a:schemeClr val="tx1"/>
          </a:fontRef>
        </p:style>
      </p:cxnSp>
      <p:pic>
        <p:nvPicPr>
          <p:cNvPr id="5" name="图片 4" descr="拼图3"/>
          <p:cNvPicPr>
            <a:picLocks noChangeAspect="1"/>
          </p:cNvPicPr>
          <p:nvPr/>
        </p:nvPicPr>
        <p:blipFill>
          <a:blip r:embed="rId1"/>
          <a:stretch>
            <a:fillRect/>
          </a:stretch>
        </p:blipFill>
        <p:spPr>
          <a:xfrm>
            <a:off x="2256790" y="1078230"/>
            <a:ext cx="3648075" cy="4969510"/>
          </a:xfrm>
          <a:prstGeom prst="rect">
            <a:avLst/>
          </a:prstGeom>
        </p:spPr>
      </p:pic>
      <p:pic>
        <p:nvPicPr>
          <p:cNvPr id="6" name="图片 5" descr="拼图4"/>
          <p:cNvPicPr>
            <a:picLocks noChangeAspect="1"/>
          </p:cNvPicPr>
          <p:nvPr/>
        </p:nvPicPr>
        <p:blipFill>
          <a:blip r:embed="rId2"/>
          <a:stretch>
            <a:fillRect/>
          </a:stretch>
        </p:blipFill>
        <p:spPr>
          <a:xfrm>
            <a:off x="6018530" y="1076960"/>
            <a:ext cx="3648710" cy="4970780"/>
          </a:xfrm>
          <a:prstGeom prst="rect">
            <a:avLst/>
          </a:prstGeom>
        </p:spPr>
      </p:pic>
      <p:pic>
        <p:nvPicPr>
          <p:cNvPr id="2" name="图片 1" descr="logo"/>
          <p:cNvPicPr>
            <a:picLocks noChangeAspect="1"/>
          </p:cNvPicPr>
          <p:nvPr/>
        </p:nvPicPr>
        <p:blipFill>
          <a:blip r:embed="rId3"/>
          <a:stretch>
            <a:fillRect/>
          </a:stretch>
        </p:blipFill>
        <p:spPr>
          <a:xfrm>
            <a:off x="11092180" y="135255"/>
            <a:ext cx="734060" cy="75311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文本框 5"/>
          <p:cNvSpPr txBox="1"/>
          <p:nvPr/>
        </p:nvSpPr>
        <p:spPr>
          <a:xfrm>
            <a:off x="300250" y="211757"/>
            <a:ext cx="9575270" cy="521970"/>
          </a:xfrm>
          <a:prstGeom prst="rect">
            <a:avLst/>
          </a:prstGeom>
          <a:noFill/>
        </p:spPr>
        <p:txBody>
          <a:bodyPr wrap="square" rtlCol="0">
            <a:spAutoFit/>
          </a:bodyPr>
          <a:lstStyle/>
          <a:p>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一、公司基本情况：主要生产设备及生产现场情况</a:t>
            </a:r>
            <a:r>
              <a:rPr kumimoji="1" lang="en-US" altLang="zh-CN"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endParaRPr kumimoji="1" lang="en-US" altLang="zh-CN"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3" name="直接连接符 2"/>
          <p:cNvCxnSpPr/>
          <p:nvPr/>
        </p:nvCxnSpPr>
        <p:spPr>
          <a:xfrm>
            <a:off x="300250" y="955341"/>
            <a:ext cx="11614244"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图片 1" descr="logo"/>
          <p:cNvPicPr>
            <a:picLocks noChangeAspect="1"/>
          </p:cNvPicPr>
          <p:nvPr/>
        </p:nvPicPr>
        <p:blipFill>
          <a:blip r:embed="rId1"/>
          <a:stretch>
            <a:fillRect/>
          </a:stretch>
        </p:blipFill>
        <p:spPr>
          <a:xfrm>
            <a:off x="11092180" y="135255"/>
            <a:ext cx="734060" cy="753110"/>
          </a:xfrm>
          <a:prstGeom prst="rect">
            <a:avLst/>
          </a:prstGeom>
        </p:spPr>
      </p:pic>
      <p:sp>
        <p:nvSpPr>
          <p:cNvPr id="8" name="文本框 7"/>
          <p:cNvSpPr txBox="1"/>
          <p:nvPr/>
        </p:nvSpPr>
        <p:spPr>
          <a:xfrm>
            <a:off x="909320" y="1388745"/>
            <a:ext cx="9824720" cy="645160"/>
          </a:xfrm>
          <a:prstGeom prst="rect">
            <a:avLst/>
          </a:prstGeom>
          <a:noFill/>
        </p:spPr>
        <p:txBody>
          <a:bodyPr wrap="square" rtlCol="0">
            <a:spAutoFit/>
          </a:bodyPr>
          <a:p>
            <a:r>
              <a:rPr lang="zh-CN" altLang="zh-CN"/>
              <a:t>我公司瓦楞纸箱主要采用数控一体印刷成型纸箱生产高速流水线设备生产，配合</a:t>
            </a:r>
            <a:r>
              <a:rPr lang="en-US" altLang="zh-CN"/>
              <a:t>10</a:t>
            </a:r>
            <a:r>
              <a:rPr lang="zh-CN" altLang="en-US"/>
              <a:t>余年工龄操作工，保质保量。</a:t>
            </a:r>
            <a:endParaRPr lang="zh-CN" altLang="en-US"/>
          </a:p>
        </p:txBody>
      </p:sp>
      <p:pic>
        <p:nvPicPr>
          <p:cNvPr id="9" name="图片 8" descr="da-cp3"/>
          <p:cNvPicPr>
            <a:picLocks noChangeAspect="1"/>
          </p:cNvPicPr>
          <p:nvPr/>
        </p:nvPicPr>
        <p:blipFill>
          <a:blip r:embed="rId2"/>
          <a:stretch>
            <a:fillRect/>
          </a:stretch>
        </p:blipFill>
        <p:spPr>
          <a:xfrm>
            <a:off x="2608580" y="2252345"/>
            <a:ext cx="6581140" cy="418211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文本框 5"/>
          <p:cNvSpPr txBox="1"/>
          <p:nvPr/>
        </p:nvSpPr>
        <p:spPr>
          <a:xfrm>
            <a:off x="300250" y="211757"/>
            <a:ext cx="9853684" cy="521970"/>
          </a:xfrm>
          <a:prstGeom prst="rect">
            <a:avLst/>
          </a:prstGeom>
          <a:noFill/>
        </p:spPr>
        <p:txBody>
          <a:bodyPr wrap="square" rtlCol="0">
            <a:spAutoFit/>
          </a:bodyPr>
          <a:lstStyle/>
          <a:p>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一、公司基本情况：仓库环境、库存产品</a:t>
            </a:r>
            <a:endParaRPr kumimoji="1" lang="zh-CN" altLang="en-US" sz="2800" b="1"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3" name="直接连接符 2"/>
          <p:cNvCxnSpPr/>
          <p:nvPr/>
        </p:nvCxnSpPr>
        <p:spPr>
          <a:xfrm>
            <a:off x="300250" y="955341"/>
            <a:ext cx="11614244"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图片 1" descr="拼图5"/>
          <p:cNvPicPr>
            <a:picLocks noChangeAspect="1"/>
          </p:cNvPicPr>
          <p:nvPr/>
        </p:nvPicPr>
        <p:blipFill>
          <a:blip r:embed="rId1"/>
          <a:stretch>
            <a:fillRect/>
          </a:stretch>
        </p:blipFill>
        <p:spPr>
          <a:xfrm>
            <a:off x="1219835" y="1366520"/>
            <a:ext cx="3418840" cy="4657725"/>
          </a:xfrm>
          <a:prstGeom prst="rect">
            <a:avLst/>
          </a:prstGeom>
        </p:spPr>
      </p:pic>
      <p:pic>
        <p:nvPicPr>
          <p:cNvPr id="4" name="图片 3" descr="拼图6"/>
          <p:cNvPicPr>
            <a:picLocks noChangeAspect="1"/>
          </p:cNvPicPr>
          <p:nvPr/>
        </p:nvPicPr>
        <p:blipFill>
          <a:blip r:embed="rId2"/>
          <a:stretch>
            <a:fillRect/>
          </a:stretch>
        </p:blipFill>
        <p:spPr>
          <a:xfrm>
            <a:off x="5426710" y="1289685"/>
            <a:ext cx="4734560" cy="4734560"/>
          </a:xfrm>
          <a:prstGeom prst="rect">
            <a:avLst/>
          </a:prstGeom>
        </p:spPr>
      </p:pic>
      <p:pic>
        <p:nvPicPr>
          <p:cNvPr id="5" name="图片 4" descr="logo"/>
          <p:cNvPicPr>
            <a:picLocks noChangeAspect="1"/>
          </p:cNvPicPr>
          <p:nvPr/>
        </p:nvPicPr>
        <p:blipFill>
          <a:blip r:embed="rId3"/>
          <a:stretch>
            <a:fillRect/>
          </a:stretch>
        </p:blipFill>
        <p:spPr>
          <a:xfrm>
            <a:off x="11092180" y="135255"/>
            <a:ext cx="734060" cy="75311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文本框 5"/>
          <p:cNvSpPr txBox="1"/>
          <p:nvPr/>
        </p:nvSpPr>
        <p:spPr>
          <a:xfrm>
            <a:off x="300250" y="211757"/>
            <a:ext cx="9575270" cy="523220"/>
          </a:xfrm>
          <a:prstGeom prst="rect">
            <a:avLst/>
          </a:prstGeom>
          <a:noFill/>
        </p:spPr>
        <p:txBody>
          <a:bodyPr wrap="square" rtlCol="0">
            <a:spAutoFit/>
          </a:bodyPr>
          <a:lstStyle/>
          <a:p>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一、公司基本情况：现合作客户及产品展示</a:t>
            </a:r>
            <a:endParaRPr kumimoji="1" lang="zh-CN" altLang="en-US" sz="2800" b="1"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3" name="直接连接符 2"/>
          <p:cNvCxnSpPr/>
          <p:nvPr/>
        </p:nvCxnSpPr>
        <p:spPr>
          <a:xfrm>
            <a:off x="300250" y="955341"/>
            <a:ext cx="11614244"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300250" y="1366787"/>
            <a:ext cx="10865055" cy="368300"/>
          </a:xfrm>
          <a:prstGeom prst="rect">
            <a:avLst/>
          </a:prstGeom>
          <a:noFill/>
        </p:spPr>
        <p:txBody>
          <a:bodyPr wrap="square" rtlCol="0">
            <a:spAutoFit/>
          </a:bodyPr>
          <a:lstStyle/>
          <a:p>
            <a:pPr>
              <a:buFont typeface="Arial" panose="020B0604020202020204" pitchFamily="34" charset="0"/>
              <a:buChar char="•"/>
            </a:pPr>
            <a:r>
              <a:rPr lang="zh-CN" altLang="en-US" b="1" dirty="0" smtClean="0">
                <a:latin typeface="微软雅黑" panose="020B0503020204020204" charset="-122"/>
                <a:ea typeface="微软雅黑" panose="020B0503020204020204" charset="-122"/>
              </a:rPr>
              <a:t>现合作客户实样：客户：</a:t>
            </a:r>
            <a:r>
              <a:rPr lang="en-US" altLang="zh-CN" b="1" dirty="0">
                <a:latin typeface="微软雅黑" panose="020B0503020204020204" charset="-122"/>
                <a:ea typeface="微软雅黑" panose="020B0503020204020204" charset="-122"/>
                <a:sym typeface="+mn-ea"/>
              </a:rPr>
              <a:t>  </a:t>
            </a:r>
            <a:r>
              <a:rPr lang="zh-CN" altLang="zh-CN" b="1" dirty="0">
                <a:latin typeface="微软雅黑" panose="020B0503020204020204" charset="-122"/>
                <a:ea typeface="微软雅黑" panose="020B0503020204020204" charset="-122"/>
                <a:sym typeface="+mn-ea"/>
              </a:rPr>
              <a:t>恒安集团</a:t>
            </a:r>
            <a:r>
              <a:rPr lang="en-US" altLang="zh-CN" b="1" dirty="0">
                <a:latin typeface="微软雅黑" panose="020B0503020204020204" charset="-122"/>
                <a:ea typeface="微软雅黑" panose="020B0503020204020204" charset="-122"/>
                <a:sym typeface="+mn-ea"/>
              </a:rPr>
              <a:t>   </a:t>
            </a:r>
            <a:r>
              <a:rPr lang="zh-CN" altLang="en-US" b="1" dirty="0">
                <a:latin typeface="微软雅黑" panose="020B0503020204020204" charset="-122"/>
                <a:ea typeface="微软雅黑" panose="020B0503020204020204" charset="-122"/>
                <a:sym typeface="+mn-ea"/>
              </a:rPr>
              <a:t>、文轩集团</a:t>
            </a:r>
            <a:r>
              <a:rPr lang="en-US" altLang="zh-CN" b="1" dirty="0">
                <a:latin typeface="微软雅黑" panose="020B0503020204020204" charset="-122"/>
                <a:ea typeface="微软雅黑" panose="020B0503020204020204" charset="-122"/>
                <a:sym typeface="+mn-ea"/>
              </a:rPr>
              <a:t>  </a:t>
            </a:r>
            <a:r>
              <a:rPr lang="zh-CN" altLang="en-US" b="1" dirty="0">
                <a:latin typeface="微软雅黑" panose="020B0503020204020204" charset="-122"/>
                <a:ea typeface="微软雅黑" panose="020B0503020204020204" charset="-122"/>
                <a:sym typeface="+mn-ea"/>
              </a:rPr>
              <a:t>、各类水果箱</a:t>
            </a:r>
            <a:r>
              <a:rPr lang="en-US" altLang="zh-CN" b="1" dirty="0">
                <a:latin typeface="微软雅黑" panose="020B0503020204020204" charset="-122"/>
                <a:ea typeface="微软雅黑" panose="020B0503020204020204" charset="-122"/>
                <a:sym typeface="+mn-ea"/>
              </a:rPr>
              <a:t> </a:t>
            </a:r>
            <a:r>
              <a:rPr lang="zh-CN" altLang="en-US" b="1" dirty="0">
                <a:latin typeface="微软雅黑" panose="020B0503020204020204" charset="-122"/>
                <a:ea typeface="微软雅黑" panose="020B0503020204020204" charset="-122"/>
                <a:sym typeface="+mn-ea"/>
              </a:rPr>
              <a:t>等</a:t>
            </a:r>
            <a:endParaRPr lang="zh-CN" altLang="en-US" b="1" dirty="0">
              <a:latin typeface="微软雅黑" panose="020B0503020204020204" charset="-122"/>
              <a:ea typeface="微软雅黑" panose="020B0503020204020204" charset="-122"/>
              <a:sym typeface="+mn-ea"/>
            </a:endParaRPr>
          </a:p>
        </p:txBody>
      </p:sp>
      <p:pic>
        <p:nvPicPr>
          <p:cNvPr id="5" name="图片 4" descr="logo"/>
          <p:cNvPicPr>
            <a:picLocks noChangeAspect="1"/>
          </p:cNvPicPr>
          <p:nvPr/>
        </p:nvPicPr>
        <p:blipFill>
          <a:blip r:embed="rId1"/>
          <a:stretch>
            <a:fillRect/>
          </a:stretch>
        </p:blipFill>
        <p:spPr>
          <a:xfrm>
            <a:off x="11092180" y="135255"/>
            <a:ext cx="734060" cy="75311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文本框 5"/>
          <p:cNvSpPr txBox="1"/>
          <p:nvPr/>
        </p:nvSpPr>
        <p:spPr>
          <a:xfrm>
            <a:off x="531120" y="333267"/>
            <a:ext cx="8190186" cy="523220"/>
          </a:xfrm>
          <a:prstGeom prst="rect">
            <a:avLst/>
          </a:prstGeom>
          <a:noFill/>
        </p:spPr>
        <p:txBody>
          <a:bodyPr wrap="square" rtlCol="0">
            <a:spAutoFit/>
          </a:bodyPr>
          <a:lstStyle/>
          <a:p>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一、公司基本情况</a:t>
            </a:r>
            <a:r>
              <a:rPr kumimoji="1" lang="en-US" altLang="zh-CN"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环境及体系证书</a:t>
            </a:r>
            <a:endParaRPr kumimoji="1" lang="zh-CN" altLang="en-US" sz="2800" b="1"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3" name="直接连接符 2"/>
          <p:cNvCxnSpPr/>
          <p:nvPr/>
        </p:nvCxnSpPr>
        <p:spPr>
          <a:xfrm>
            <a:off x="300250" y="955341"/>
            <a:ext cx="11614244"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图片 1" descr="QQ图片20170710114853_副本"/>
          <p:cNvPicPr>
            <a:picLocks noChangeAspect="1"/>
          </p:cNvPicPr>
          <p:nvPr/>
        </p:nvPicPr>
        <p:blipFill>
          <a:blip r:embed="rId1"/>
          <a:stretch>
            <a:fillRect/>
          </a:stretch>
        </p:blipFill>
        <p:spPr>
          <a:xfrm>
            <a:off x="1797685" y="1933575"/>
            <a:ext cx="3868420" cy="3868420"/>
          </a:xfrm>
          <a:prstGeom prst="rect">
            <a:avLst/>
          </a:prstGeom>
        </p:spPr>
      </p:pic>
      <p:pic>
        <p:nvPicPr>
          <p:cNvPr id="5" name="图片 4" descr="2018ISO-S"/>
          <p:cNvPicPr>
            <a:picLocks noChangeAspect="1"/>
          </p:cNvPicPr>
          <p:nvPr/>
        </p:nvPicPr>
        <p:blipFill>
          <a:blip r:embed="rId2"/>
          <a:stretch>
            <a:fillRect/>
          </a:stretch>
        </p:blipFill>
        <p:spPr>
          <a:xfrm>
            <a:off x="6233795" y="1953895"/>
            <a:ext cx="2784475" cy="3848100"/>
          </a:xfrm>
          <a:prstGeom prst="rect">
            <a:avLst/>
          </a:prstGeom>
        </p:spPr>
      </p:pic>
      <p:pic>
        <p:nvPicPr>
          <p:cNvPr id="4" name="图片 3" descr="logo"/>
          <p:cNvPicPr>
            <a:picLocks noChangeAspect="1"/>
          </p:cNvPicPr>
          <p:nvPr/>
        </p:nvPicPr>
        <p:blipFill>
          <a:blip r:embed="rId3"/>
          <a:stretch>
            <a:fillRect/>
          </a:stretch>
        </p:blipFill>
        <p:spPr>
          <a:xfrm>
            <a:off x="11092180" y="135255"/>
            <a:ext cx="734060" cy="75311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文本框 5"/>
          <p:cNvSpPr txBox="1"/>
          <p:nvPr/>
        </p:nvSpPr>
        <p:spPr>
          <a:xfrm>
            <a:off x="531120" y="333267"/>
            <a:ext cx="8190186" cy="523220"/>
          </a:xfrm>
          <a:prstGeom prst="rect">
            <a:avLst/>
          </a:prstGeom>
          <a:noFill/>
        </p:spPr>
        <p:txBody>
          <a:bodyPr wrap="square" rtlCol="0">
            <a:spAutoFit/>
          </a:bodyPr>
          <a:lstStyle/>
          <a:p>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一、公司基本情况</a:t>
            </a:r>
            <a:r>
              <a:rPr kumimoji="1" lang="en-US" altLang="zh-CN"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kumimoji="1" lang="zh-CN" altLang="en-US" sz="2800" b="1" dirty="0" smtClean="0">
                <a:solidFill>
                  <a:schemeClr val="accent1">
                    <a:lumMod val="75000"/>
                  </a:schemeClr>
                </a:solidFill>
                <a:latin typeface="微软雅黑" panose="020B0503020204020204" charset="-122"/>
                <a:ea typeface="微软雅黑" panose="020B0503020204020204" charset="-122"/>
                <a:cs typeface="微软雅黑" panose="020B0503020204020204" charset="-122"/>
              </a:rPr>
              <a:t>质量控制</a:t>
            </a:r>
            <a:endParaRPr kumimoji="1" lang="zh-CN" altLang="en-US" sz="2800" b="1" dirty="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p:txBody>
      </p:sp>
      <p:cxnSp>
        <p:nvCxnSpPr>
          <p:cNvPr id="3" name="直接连接符 2"/>
          <p:cNvCxnSpPr/>
          <p:nvPr/>
        </p:nvCxnSpPr>
        <p:spPr>
          <a:xfrm>
            <a:off x="300250" y="955341"/>
            <a:ext cx="11614244" cy="0"/>
          </a:xfrm>
          <a:prstGeom prst="line">
            <a:avLst/>
          </a:prstGeom>
        </p:spPr>
        <p:style>
          <a:lnRef idx="2">
            <a:schemeClr val="accent1"/>
          </a:lnRef>
          <a:fillRef idx="0">
            <a:schemeClr val="accent1"/>
          </a:fillRef>
          <a:effectRef idx="1">
            <a:schemeClr val="accent1"/>
          </a:effectRef>
          <a:fontRef idx="minor">
            <a:schemeClr val="tx1"/>
          </a:fontRef>
        </p:style>
      </p:cxnSp>
      <p:pic>
        <p:nvPicPr>
          <p:cNvPr id="2" name="图片 1" descr="微信图片_20180807112115"/>
          <p:cNvPicPr>
            <a:picLocks noChangeAspect="1"/>
          </p:cNvPicPr>
          <p:nvPr/>
        </p:nvPicPr>
        <p:blipFill>
          <a:blip r:embed="rId1"/>
          <a:stretch>
            <a:fillRect/>
          </a:stretch>
        </p:blipFill>
        <p:spPr>
          <a:xfrm>
            <a:off x="449580" y="2194560"/>
            <a:ext cx="3105150" cy="4276090"/>
          </a:xfrm>
          <a:prstGeom prst="rect">
            <a:avLst/>
          </a:prstGeom>
        </p:spPr>
      </p:pic>
      <p:pic>
        <p:nvPicPr>
          <p:cNvPr id="4" name="图片 3" descr="微信图片_20180807112123"/>
          <p:cNvPicPr>
            <a:picLocks noChangeAspect="1"/>
          </p:cNvPicPr>
          <p:nvPr/>
        </p:nvPicPr>
        <p:blipFill>
          <a:blip r:embed="rId2"/>
          <a:stretch>
            <a:fillRect/>
          </a:stretch>
        </p:blipFill>
        <p:spPr>
          <a:xfrm>
            <a:off x="3804920" y="1944370"/>
            <a:ext cx="3218180" cy="4777105"/>
          </a:xfrm>
          <a:prstGeom prst="rect">
            <a:avLst/>
          </a:prstGeom>
        </p:spPr>
      </p:pic>
      <p:pic>
        <p:nvPicPr>
          <p:cNvPr id="5" name="图片 4" descr="微信图片_20180807112126"/>
          <p:cNvPicPr>
            <a:picLocks noChangeAspect="1"/>
          </p:cNvPicPr>
          <p:nvPr/>
        </p:nvPicPr>
        <p:blipFill>
          <a:blip r:embed="rId3"/>
          <a:stretch>
            <a:fillRect/>
          </a:stretch>
        </p:blipFill>
        <p:spPr>
          <a:xfrm>
            <a:off x="7208520" y="2294255"/>
            <a:ext cx="2806065" cy="4252595"/>
          </a:xfrm>
          <a:prstGeom prst="rect">
            <a:avLst/>
          </a:prstGeom>
        </p:spPr>
      </p:pic>
      <p:pic>
        <p:nvPicPr>
          <p:cNvPr id="6" name="图片 5" descr="logo"/>
          <p:cNvPicPr>
            <a:picLocks noChangeAspect="1"/>
          </p:cNvPicPr>
          <p:nvPr/>
        </p:nvPicPr>
        <p:blipFill>
          <a:blip r:embed="rId4"/>
          <a:stretch>
            <a:fillRect/>
          </a:stretch>
        </p:blipFill>
        <p:spPr>
          <a:xfrm>
            <a:off x="11092180" y="135255"/>
            <a:ext cx="734060" cy="753110"/>
          </a:xfrm>
          <a:prstGeom prst="rect">
            <a:avLst/>
          </a:prstGeom>
        </p:spPr>
      </p:pic>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DOC_GUID" val="{b396e4fe-650a-44dc-b4eb-eca8c3650d73}"/>
</p:tagLst>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584</Words>
  <Application>WPS 演示</Application>
  <PresentationFormat>宽屏</PresentationFormat>
  <Paragraphs>38</Paragraphs>
  <Slides>11</Slides>
  <Notes>12</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11</vt:i4>
      </vt:variant>
    </vt:vector>
  </HeadingPairs>
  <TitlesOfParts>
    <vt:vector size="22" baseType="lpstr">
      <vt:lpstr>Arial</vt:lpstr>
      <vt:lpstr>宋体</vt:lpstr>
      <vt:lpstr>Wingdings</vt:lpstr>
      <vt:lpstr>Arial</vt:lpstr>
      <vt:lpstr>微软雅黑</vt:lpstr>
      <vt:lpstr>华文细黑</vt:lpstr>
      <vt:lpstr>Avenir Book</vt:lpstr>
      <vt:lpstr>Calibri</vt:lpstr>
      <vt:lpstr>Arial Unicode MS</vt:lpstr>
      <vt:lpstr>Agency FB</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超 孟</dc:creator>
  <cp:lastModifiedBy>诚志</cp:lastModifiedBy>
  <cp:revision>354</cp:revision>
  <dcterms:created xsi:type="dcterms:W3CDTF">2015-10-30T06:35:00Z</dcterms:created>
  <dcterms:modified xsi:type="dcterms:W3CDTF">2025-04-08T06:47:06Z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2052-12.1.0.20305</vt:lpwstr>
  </property>
  <property fmtid="{D5CDD505-2E9C-101B-9397-08002B2CF9AE}" pid="3" name="ICV">
    <vt:lpwstr>E0424D89D29B45769DA0A7D360E8203A_12</vt:lpwstr>
  </property>
</Properties>
</file>